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1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427" r:id="rId28"/>
    <p:sldId id="429" r:id="rId29"/>
    <p:sldId id="430" r:id="rId30"/>
    <p:sldId id="431" r:id="rId31"/>
    <p:sldId id="432" r:id="rId32"/>
    <p:sldId id="428" r:id="rId33"/>
    <p:sldId id="279" r:id="rId34"/>
    <p:sldId id="280" r:id="rId35"/>
    <p:sldId id="278" r:id="rId36"/>
    <p:sldId id="380" r:id="rId37"/>
    <p:sldId id="402" r:id="rId38"/>
    <p:sldId id="403" r:id="rId39"/>
    <p:sldId id="404" r:id="rId40"/>
    <p:sldId id="405" r:id="rId41"/>
    <p:sldId id="409" r:id="rId42"/>
    <p:sldId id="397" r:id="rId43"/>
    <p:sldId id="256" r:id="rId44"/>
    <p:sldId id="398" r:id="rId45"/>
    <p:sldId id="399" r:id="rId46"/>
    <p:sldId id="400" r:id="rId47"/>
    <p:sldId id="401" r:id="rId48"/>
    <p:sldId id="413" r:id="rId49"/>
    <p:sldId id="414" r:id="rId50"/>
    <p:sldId id="410" r:id="rId51"/>
    <p:sldId id="281" r:id="rId52"/>
    <p:sldId id="282" r:id="rId53"/>
    <p:sldId id="283" r:id="rId54"/>
    <p:sldId id="381" r:id="rId55"/>
    <p:sldId id="415" r:id="rId56"/>
    <p:sldId id="411" r:id="rId57"/>
    <p:sldId id="373" r:id="rId58"/>
    <p:sldId id="374" r:id="rId59"/>
    <p:sldId id="378" r:id="rId60"/>
    <p:sldId id="390" r:id="rId61"/>
    <p:sldId id="423" r:id="rId62"/>
    <p:sldId id="424" r:id="rId63"/>
    <p:sldId id="416" r:id="rId64"/>
    <p:sldId id="420" r:id="rId65"/>
    <p:sldId id="421" r:id="rId66"/>
    <p:sldId id="422" r:id="rId67"/>
    <p:sldId id="417" r:id="rId68"/>
    <p:sldId id="412" r:id="rId69"/>
    <p:sldId id="382" r:id="rId70"/>
    <p:sldId id="383" r:id="rId71"/>
    <p:sldId id="393" r:id="rId72"/>
    <p:sldId id="384" r:id="rId73"/>
    <p:sldId id="385" r:id="rId74"/>
    <p:sldId id="386" r:id="rId75"/>
    <p:sldId id="387" r:id="rId76"/>
    <p:sldId id="388" r:id="rId77"/>
    <p:sldId id="389" r:id="rId78"/>
    <p:sldId id="391" r:id="rId79"/>
    <p:sldId id="287" r:id="rId80"/>
    <p:sldId id="426" r:id="rId81"/>
    <p:sldId id="425" r:id="rId82"/>
    <p:sldId id="355" r:id="rId83"/>
    <p:sldId id="354" r:id="rId84"/>
    <p:sldId id="392" r:id="rId85"/>
    <p:sldId id="367" r:id="rId86"/>
    <p:sldId id="351" r:id="rId87"/>
    <p:sldId id="352" r:id="rId88"/>
    <p:sldId id="353" r:id="rId89"/>
    <p:sldId id="318" r:id="rId90"/>
    <p:sldId id="319" r:id="rId91"/>
    <p:sldId id="309" r:id="rId92"/>
    <p:sldId id="310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3" r:id="rId107"/>
    <p:sldId id="348" r:id="rId108"/>
    <p:sldId id="349" r:id="rId109"/>
    <p:sldId id="350" r:id="rId1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 varScale="1">
        <p:scale>
          <a:sx n="73" d="100"/>
          <a:sy n="73" d="100"/>
        </p:scale>
        <p:origin x="3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documentation/sw_manuals/xilinx14_7/7series_hdl.pdf" TargetMode="External"/><Relationship Id="rId4" Type="http://schemas.openxmlformats.org/officeDocument/2006/relationships/hyperlink" Target="https://www.doulos.com/knowhow/systemverilo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20/02/2022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104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105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106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20/02/2022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Initial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2_BIS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project_2_BIS_FLIPFLOP_LATCH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piccolo ripasso sui Flip Flop e sui Latch</a:t>
            </a:r>
          </a:p>
        </p:txBody>
      </p:sp>
    </p:spTree>
    <p:extLst>
      <p:ext uri="{BB962C8B-B14F-4D97-AF65-F5344CB8AC3E}">
        <p14:creationId xmlns:p14="http://schemas.microsoft.com/office/powerpoint/2010/main" val="13211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B07B3-081A-4164-B862-69F3445E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1714228"/>
            <a:ext cx="182880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C9BDB-74AC-461A-ABC0-02076F39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2" y="4230708"/>
            <a:ext cx="1731509" cy="1826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E8941-BDAC-46F3-9A8D-867ABBCB9F3C}"/>
              </a:ext>
            </a:extLst>
          </p:cNvPr>
          <p:cNvSpPr txBox="1"/>
          <p:nvPr/>
        </p:nvSpPr>
        <p:spPr>
          <a:xfrm>
            <a:off x="4554584" y="1179454"/>
            <a:ext cx="665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Prima di andare avanti parleremo di questi 2 oggetti fondamentali…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6C58F-BF44-46E4-A66D-ECBE086CF67E}"/>
              </a:ext>
            </a:extLst>
          </p:cNvPr>
          <p:cNvSpPr txBox="1"/>
          <p:nvPr/>
        </p:nvSpPr>
        <p:spPr>
          <a:xfrm>
            <a:off x="3605350" y="2335349"/>
            <a:ext cx="509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Flip Flop di tipo D con reset asincrono e clock </a:t>
            </a:r>
            <a:r>
              <a:rPr lang="it-IT" dirty="0" err="1"/>
              <a:t>enable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62BF0-9B42-4F6F-A4F8-5770050508D0}"/>
              </a:ext>
            </a:extLst>
          </p:cNvPr>
          <p:cNvSpPr txBox="1"/>
          <p:nvPr/>
        </p:nvSpPr>
        <p:spPr>
          <a:xfrm>
            <a:off x="3605350" y="4774439"/>
            <a:ext cx="471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Latch di tipo D con clear asincrono e gate </a:t>
            </a:r>
            <a:r>
              <a:rPr lang="it-IT" dirty="0" err="1"/>
              <a:t>enable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37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B07B3-081A-4164-B862-69F3445E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1714228"/>
            <a:ext cx="1828800" cy="150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6C58F-BF44-46E4-A66D-ECBE086CF67E}"/>
              </a:ext>
            </a:extLst>
          </p:cNvPr>
          <p:cNvSpPr txBox="1"/>
          <p:nvPr/>
        </p:nvSpPr>
        <p:spPr>
          <a:xfrm>
            <a:off x="4632960" y="1344896"/>
            <a:ext cx="509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Flip Flop di tipo D con reset asincrono e clock </a:t>
            </a:r>
            <a:r>
              <a:rPr lang="it-IT" dirty="0" err="1"/>
              <a:t>enable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4A9E-4E53-4EED-A2D3-89CB90C0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86" y="3544524"/>
            <a:ext cx="97059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3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C9BDB-74AC-461A-ABC0-02076F39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0" y="1602873"/>
            <a:ext cx="1731509" cy="1826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62BF0-9B42-4F6F-A4F8-5770050508D0}"/>
              </a:ext>
            </a:extLst>
          </p:cNvPr>
          <p:cNvSpPr txBox="1"/>
          <p:nvPr/>
        </p:nvSpPr>
        <p:spPr>
          <a:xfrm>
            <a:off x="4894219" y="1118898"/>
            <a:ext cx="471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Latch di tipo D con clear asincrono e gate </a:t>
            </a:r>
            <a:r>
              <a:rPr lang="it-IT" dirty="0" err="1"/>
              <a:t>enable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6A6BF-4A72-4146-BAF9-29D87435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3585073"/>
            <a:ext cx="98583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C074-5FD4-4185-9DB2-DD981FF4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325B2-8447-4D78-A36B-6A2B08D5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424"/>
            <a:ext cx="11205463" cy="7003415"/>
          </a:xfrm>
        </p:spPr>
      </p:pic>
    </p:spTree>
    <p:extLst>
      <p:ext uri="{BB962C8B-B14F-4D97-AF65-F5344CB8AC3E}">
        <p14:creationId xmlns:p14="http://schemas.microsoft.com/office/powerpoint/2010/main" val="244138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207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40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41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8B2EFE6-749D-4694-AD15-C983D2789025}"/>
              </a:ext>
            </a:extLst>
          </p:cNvPr>
          <p:cNvSpPr txBox="1">
            <a:spLocks/>
          </p:cNvSpPr>
          <p:nvPr/>
        </p:nvSpPr>
        <p:spPr>
          <a:xfrm>
            <a:off x="205350" y="6484622"/>
            <a:ext cx="4049928" cy="37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*</a:t>
            </a:r>
            <a:r>
              <a:rPr lang="it-IT" altLang="it-IT" sz="2400" b="1" cap="small" dirty="0" err="1"/>
              <a:t>Register</a:t>
            </a:r>
            <a:r>
              <a:rPr lang="it-IT" altLang="it-IT" sz="2400" b="1" cap="small" dirty="0"/>
              <a:t> Transfer Level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  <a:p>
            <a:r>
              <a:rPr lang="it-IT" sz="2400" dirty="0"/>
              <a:t>In </a:t>
            </a:r>
            <a:r>
              <a:rPr lang="it-IT" sz="2400" dirty="0" err="1"/>
              <a:t>Verilog</a:t>
            </a:r>
            <a:r>
              <a:rPr lang="it-IT" sz="2400" dirty="0"/>
              <a:t> la dichiarazione </a:t>
            </a:r>
            <a:r>
              <a:rPr lang="it-IT" sz="2400" dirty="0" err="1"/>
              <a:t>static</a:t>
            </a:r>
            <a:r>
              <a:rPr lang="it-IT" sz="2400" dirty="0"/>
              <a:t> è omessa e un qualunque task non dichiarato </a:t>
            </a:r>
            <a:r>
              <a:rPr lang="it-IT" sz="2400" dirty="0" err="1"/>
              <a:t>automatic</a:t>
            </a:r>
            <a:r>
              <a:rPr lang="it-IT" sz="2400" dirty="0"/>
              <a:t> è per definizione </a:t>
            </a:r>
            <a:r>
              <a:rPr lang="it-IT" sz="2400" dirty="0" err="1"/>
              <a:t>static</a:t>
            </a:r>
            <a:r>
              <a:rPr lang="it-IT" sz="2400" dirty="0"/>
              <a:t>. In </a:t>
            </a:r>
            <a:r>
              <a:rPr lang="it-IT" sz="2400" dirty="0" err="1"/>
              <a:t>SystemVerilog</a:t>
            </a:r>
            <a:r>
              <a:rPr lang="it-IT" sz="2400" dirty="0"/>
              <a:t> è stata introdotta la parola chiave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  <a:p>
            <a:endParaRPr lang="it-IT" dirty="0"/>
          </a:p>
          <a:p>
            <a:r>
              <a:rPr lang="it-IT" dirty="0"/>
              <a:t>Solo simulazione!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Dov’è la </a:t>
            </a:r>
            <a:r>
              <a:rPr lang="it-IT" dirty="0" err="1"/>
              <a:t>netlist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Graficamente lo possiamo immaginare così: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9895B7-60B6-4F1E-8A68-83E606A17AC6}"/>
              </a:ext>
            </a:extLst>
          </p:cNvPr>
          <p:cNvSpPr/>
          <p:nvPr/>
        </p:nvSpPr>
        <p:spPr>
          <a:xfrm>
            <a:off x="5334000" y="3039533"/>
            <a:ext cx="3911600" cy="3316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4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sp>
        <p:nvSpPr>
          <p:cNvPr id="44" name="Segnaposto contenuto 2">
            <a:extLst>
              <a:ext uri="{FF2B5EF4-FFF2-40B4-BE49-F238E27FC236}">
                <a16:creationId xmlns:a16="http://schemas.microsoft.com/office/drawing/2014/main" id="{7A578C7F-E60D-4C2D-9408-0D734C935C05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14850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2EB0F6-BE29-4467-BCB8-F7F931E2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" y="59266"/>
            <a:ext cx="5519503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/>
          <p:nvPr/>
        </p:nvCxnSpPr>
        <p:spPr>
          <a:xfrm flipH="1" flipV="1">
            <a:off x="3166533" y="169333"/>
            <a:ext cx="3149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la </a:t>
            </a:r>
            <a:r>
              <a:rPr lang="it-IT" dirty="0" err="1"/>
              <a:t>timescale</a:t>
            </a:r>
            <a:r>
              <a:rPr lang="it-IT" dirty="0"/>
              <a:t>, cioè la coppia unità base della simulazione e minimo step di simulazione (precisione):</a:t>
            </a:r>
            <a:br>
              <a:rPr lang="it-IT" dirty="0"/>
            </a:b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timescale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reference_time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&gt;/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precision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</a:t>
            </a:r>
            <a:br>
              <a:rPr lang="it-IT" dirty="0"/>
            </a:br>
            <a:r>
              <a:rPr lang="it-IT" dirty="0"/>
              <a:t>es. #10 significa = aspetta 10 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28B57-EBC8-453A-A522-F2688E8BE31B}"/>
              </a:ext>
            </a:extLst>
          </p:cNvPr>
          <p:cNvCxnSpPr>
            <a:cxnSpLocks/>
          </p:cNvCxnSpPr>
          <p:nvPr/>
        </p:nvCxnSpPr>
        <p:spPr>
          <a:xfrm flipH="1" flipV="1">
            <a:off x="2260600" y="973667"/>
            <a:ext cx="3962400" cy="1102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1B94D-EA47-41EB-9A6C-F1ABCE8F1BFA}"/>
              </a:ext>
            </a:extLst>
          </p:cNvPr>
          <p:cNvSpPr txBox="1"/>
          <p:nvPr/>
        </p:nvSpPr>
        <p:spPr>
          <a:xfrm>
            <a:off x="6418118" y="1923659"/>
            <a:ext cx="4910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il </a:t>
            </a:r>
            <a:r>
              <a:rPr lang="it-IT" b="1" dirty="0"/>
              <a:t>modulo</a:t>
            </a:r>
            <a:r>
              <a:rPr lang="it-IT" dirty="0"/>
              <a:t>, che in questo caso non ha input o output e quindi di conseguenza non avrà neppure una </a:t>
            </a:r>
            <a:r>
              <a:rPr lang="it-IT" dirty="0" err="1"/>
              <a:t>netlist</a:t>
            </a:r>
            <a:r>
              <a:rPr lang="it-IT" dirty="0"/>
              <a:t> e non potrà essere sintetizzato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66C741-3104-459E-9083-0B791FCBFAE0}"/>
              </a:ext>
            </a:extLst>
          </p:cNvPr>
          <p:cNvCxnSpPr>
            <a:cxnSpLocks/>
          </p:cNvCxnSpPr>
          <p:nvPr/>
        </p:nvCxnSpPr>
        <p:spPr>
          <a:xfrm flipH="1" flipV="1">
            <a:off x="5240867" y="2937302"/>
            <a:ext cx="1075266" cy="49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A5650E-B3E7-409C-959C-7B5453EFB955}"/>
              </a:ext>
            </a:extLst>
          </p:cNvPr>
          <p:cNvSpPr txBox="1"/>
          <p:nvPr/>
        </p:nvSpPr>
        <p:spPr>
          <a:xfrm>
            <a:off x="6418118" y="3180016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</a:t>
            </a:r>
            <a:r>
              <a:rPr lang="it-IT" b="1" dirty="0"/>
              <a:t>system task</a:t>
            </a:r>
            <a:r>
              <a:rPr lang="it-IT" dirty="0"/>
              <a:t> chiamato</a:t>
            </a:r>
            <a:r>
              <a:rPr lang="it-IT" b="1" dirty="0"/>
              <a:t> $display </a:t>
            </a:r>
            <a:r>
              <a:rPr lang="it-IT" dirty="0"/>
              <a:t>che stampa nella console l’output che desideriamo riportare. ( Esistono altri system task: </a:t>
            </a:r>
            <a:r>
              <a:rPr lang="it-IT" b="1" dirty="0"/>
              <a:t>$finish</a:t>
            </a:r>
            <a:r>
              <a:rPr lang="it-IT" dirty="0"/>
              <a:t>, </a:t>
            </a:r>
            <a:r>
              <a:rPr lang="it-IT" b="1" dirty="0"/>
              <a:t>$random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2920999" y="3574343"/>
            <a:ext cx="3293149" cy="1126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91951-3DD5-42B4-9338-817E9952BC56}"/>
              </a:ext>
            </a:extLst>
          </p:cNvPr>
          <p:cNvSpPr/>
          <p:nvPr/>
        </p:nvSpPr>
        <p:spPr>
          <a:xfrm>
            <a:off x="931715" y="3064933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311902" y="4451611"/>
            <a:ext cx="491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costrutto </a:t>
            </a:r>
            <a:r>
              <a:rPr lang="it-IT" b="1" dirty="0" err="1"/>
              <a:t>fork</a:t>
            </a:r>
            <a:r>
              <a:rPr lang="it-IT" b="1" dirty="0"/>
              <a:t>/join</a:t>
            </a:r>
            <a:r>
              <a:rPr lang="it-IT" dirty="0"/>
              <a:t> che parallelizza le istruzioni contenute.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A0D40-F632-414E-BE41-1F825759AE94}"/>
              </a:ext>
            </a:extLst>
          </p:cNvPr>
          <p:cNvSpPr/>
          <p:nvPr/>
        </p:nvSpPr>
        <p:spPr>
          <a:xfrm>
            <a:off x="982518" y="5151224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FFDFA-89E4-4856-B315-B2C82F48D1AA}"/>
              </a:ext>
            </a:extLst>
          </p:cNvPr>
          <p:cNvCxnSpPr>
            <a:cxnSpLocks/>
          </p:cNvCxnSpPr>
          <p:nvPr/>
        </p:nvCxnSpPr>
        <p:spPr>
          <a:xfrm flipH="1">
            <a:off x="3166533" y="4852995"/>
            <a:ext cx="3200015" cy="1116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EB929-317C-4610-B226-D060C26A8D83}"/>
              </a:ext>
            </a:extLst>
          </p:cNvPr>
          <p:cNvCxnSpPr>
            <a:cxnSpLocks/>
          </p:cNvCxnSpPr>
          <p:nvPr/>
        </p:nvCxnSpPr>
        <p:spPr>
          <a:xfrm flipH="1" flipV="1">
            <a:off x="3702434" y="4781729"/>
            <a:ext cx="3293149" cy="112625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DE3B24-3AB6-4D33-91C7-5F3230503C4F}"/>
              </a:ext>
            </a:extLst>
          </p:cNvPr>
          <p:cNvSpPr/>
          <p:nvPr/>
        </p:nvSpPr>
        <p:spPr>
          <a:xfrm>
            <a:off x="762384" y="2149651"/>
            <a:ext cx="2929083" cy="50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88C64-4A43-4EA8-9BD4-7BFAF6EBA370}"/>
              </a:ext>
            </a:extLst>
          </p:cNvPr>
          <p:cNvSpPr txBox="1"/>
          <p:nvPr/>
        </p:nvSpPr>
        <p:spPr>
          <a:xfrm>
            <a:off x="6995583" y="5645834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tutto contenuto dentro al blocco procedurale </a:t>
            </a:r>
            <a:r>
              <a:rPr lang="it-IT" b="1" dirty="0"/>
              <a:t>Initial </a:t>
            </a:r>
            <a:r>
              <a:rPr lang="it-IT" dirty="0"/>
              <a:t> che se ricordate si differenzia dal blocco </a:t>
            </a:r>
            <a:r>
              <a:rPr lang="it-IT" b="1" dirty="0" err="1"/>
              <a:t>always</a:t>
            </a:r>
            <a:r>
              <a:rPr lang="it-IT" dirty="0"/>
              <a:t> in quanto viene eseguito una volta sola all’inizio.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077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6" grpId="0"/>
      <p:bldP spid="27" grpId="0" animBg="1"/>
      <p:bldP spid="31" grpId="0" animBg="1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6E0D26-E179-4140-B65C-E6DB3AF7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3" y="0"/>
            <a:ext cx="6379535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>
            <a:cxnSpLocks/>
          </p:cNvCxnSpPr>
          <p:nvPr/>
        </p:nvCxnSpPr>
        <p:spPr>
          <a:xfrm flipH="1">
            <a:off x="4567573" y="791734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956187"/>
            <a:ext cx="2722034" cy="43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633629" y="440959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All’interno di questo blocco iniziale chiamiamo il system task </a:t>
            </a:r>
            <a:r>
              <a:rPr lang="it-IT" b="1" dirty="0"/>
              <a:t>$</a:t>
            </a:r>
            <a:r>
              <a:rPr lang="it-IT" b="1" dirty="0" err="1"/>
              <a:t>urandom</a:t>
            </a:r>
            <a:r>
              <a:rPr lang="it-IT" b="1" dirty="0"/>
              <a:t> </a:t>
            </a:r>
            <a:r>
              <a:rPr lang="it-IT" dirty="0"/>
              <a:t>per generare dei numeri casuali </a:t>
            </a:r>
            <a:r>
              <a:rPr lang="it-IT" dirty="0" err="1"/>
              <a:t>unsigned</a:t>
            </a:r>
            <a:r>
              <a:rPr lang="it-IT" dirty="0"/>
              <a:t> e li stampiamo nella console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80-FF00-43B2-B6EB-FDD2434F8E1C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D17E5E-4118-46FB-86A2-9F90E7785C4F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E7550-BEA5-4250-977B-E2337E59D595}"/>
              </a:ext>
            </a:extLst>
          </p:cNvPr>
          <p:cNvSpPr/>
          <p:nvPr/>
        </p:nvSpPr>
        <p:spPr>
          <a:xfrm>
            <a:off x="1095287" y="3692533"/>
            <a:ext cx="4910666" cy="2667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1" grpId="0" animBg="1"/>
      <p:bldP spid="3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A3E-4002-4CAC-B7BD-4E6399EC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8D58F7-F548-4166-B996-3097EDDEA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95200" cy="7747001"/>
          </a:xfrm>
        </p:spPr>
      </p:pic>
    </p:spTree>
    <p:extLst>
      <p:ext uri="{BB962C8B-B14F-4D97-AF65-F5344CB8AC3E}">
        <p14:creationId xmlns:p14="http://schemas.microsoft.com/office/powerpoint/2010/main" val="2764535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A9FD2-B85B-433B-88B5-B72113DF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52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F351D4-6A54-4B5C-B769-F7D2CA3FDC4A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B3102F-0569-4095-921D-55F8D6937039}"/>
              </a:ext>
            </a:extLst>
          </p:cNvPr>
          <p:cNvSpPr txBox="1"/>
          <p:nvPr/>
        </p:nvSpPr>
        <p:spPr>
          <a:xfrm>
            <a:off x="6504901" y="168486"/>
            <a:ext cx="49106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invece potete vedere 3 differenti task, 2 dichiarati </a:t>
            </a:r>
            <a:r>
              <a:rPr lang="it-IT" dirty="0" err="1"/>
              <a:t>automatic</a:t>
            </a:r>
            <a:r>
              <a:rPr lang="it-IT" dirty="0"/>
              <a:t> e uno statico. Gli effetti in simulazione sono molto diversi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6B0645-9048-4E4C-B4C7-04EFBDA28799}"/>
              </a:ext>
            </a:extLst>
          </p:cNvPr>
          <p:cNvCxnSpPr>
            <a:cxnSpLocks/>
          </p:cNvCxnSpPr>
          <p:nvPr/>
        </p:nvCxnSpPr>
        <p:spPr>
          <a:xfrm flipH="1">
            <a:off x="3708400" y="1095687"/>
            <a:ext cx="2703368" cy="2557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4B0FA-5D59-4298-B28A-981FFCDA9493}"/>
              </a:ext>
            </a:extLst>
          </p:cNvPr>
          <p:cNvCxnSpPr>
            <a:cxnSpLocks/>
          </p:cNvCxnSpPr>
          <p:nvPr/>
        </p:nvCxnSpPr>
        <p:spPr>
          <a:xfrm flipH="1">
            <a:off x="3022600" y="1368815"/>
            <a:ext cx="3482301" cy="4109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4CE8A-826E-49E2-9B45-0ADA35A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1" y="3653627"/>
            <a:ext cx="7953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D6F9-BF04-4E66-ACE5-707F0D7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A729E7-BCE8-4D09-8EB1-07FBB635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91"/>
            <a:ext cx="10788226" cy="6742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1DF58-D433-413C-ACAE-6C25366A5655}"/>
              </a:ext>
            </a:extLst>
          </p:cNvPr>
          <p:cNvSpPr txBox="1"/>
          <p:nvPr/>
        </p:nvSpPr>
        <p:spPr>
          <a:xfrm>
            <a:off x="2737235" y="235408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Questo invece è l’output nel dettaglio delle forme d’onda pilotate dal </a:t>
            </a:r>
            <a:r>
              <a:rPr lang="it-IT" b="1" dirty="0"/>
              <a:t>blocco </a:t>
            </a:r>
            <a:r>
              <a:rPr lang="it-IT" b="1" dirty="0" err="1"/>
              <a:t>initial</a:t>
            </a:r>
            <a:r>
              <a:rPr lang="it-IT" dirty="0"/>
              <a:t> in cui vengono lanciati sequenzialmente i task </a:t>
            </a:r>
            <a:r>
              <a:rPr lang="it-IT" b="1" dirty="0" err="1"/>
              <a:t>do_write</a:t>
            </a:r>
            <a:endParaRPr lang="it-IT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62650-D79B-4BDB-9AFD-AB1B8C36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9" y="3714220"/>
            <a:ext cx="4133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68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7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project_7_Esempio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C0DB8-8E77-45E1-85C4-BA048D1E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" y="0"/>
            <a:ext cx="6633454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09A6D5-4C66-46C3-8297-B147137C2782}"/>
              </a:ext>
            </a:extLst>
          </p:cNvPr>
          <p:cNvCxnSpPr>
            <a:cxnSpLocks/>
          </p:cNvCxnSpPr>
          <p:nvPr/>
        </p:nvCxnSpPr>
        <p:spPr>
          <a:xfrm flipH="1">
            <a:off x="3674533" y="790887"/>
            <a:ext cx="2737235" cy="1156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E4419C-60EC-4C34-A707-AF20E526F1DE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introduciamo un nuovo costrutto che si chiama </a:t>
            </a:r>
            <a:r>
              <a:rPr lang="it-IT" b="1" dirty="0"/>
              <a:t>CASE</a:t>
            </a:r>
            <a:r>
              <a:rPr lang="it-IT" dirty="0"/>
              <a:t>.  Sarà il cuore della nostra FSM</a:t>
            </a:r>
          </a:p>
        </p:txBody>
      </p:sp>
    </p:spTree>
    <p:extLst>
      <p:ext uri="{BB962C8B-B14F-4D97-AF65-F5344CB8AC3E}">
        <p14:creationId xmlns:p14="http://schemas.microsoft.com/office/powerpoint/2010/main" val="24220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D1A21D-A878-4790-97F9-DB8EA94B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42333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81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r>
              <a:rPr lang="it-IT" dirty="0" err="1">
                <a:hlinkClick r:id="rId5"/>
              </a:rPr>
              <a:t>Xilinx</a:t>
            </a:r>
            <a:r>
              <a:rPr lang="it-IT" dirty="0">
                <a:hlinkClick r:id="rId5"/>
              </a:rPr>
              <a:t> 7 Series FPGA and Zynq-7000 </a:t>
            </a:r>
            <a:r>
              <a:rPr lang="it-IT" dirty="0" err="1">
                <a:hlinkClick r:id="rId5"/>
              </a:rPr>
              <a:t>All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Programmable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SoC</a:t>
            </a:r>
            <a:r>
              <a:rPr lang="it-IT" dirty="0">
                <a:hlinkClick r:id="rId5"/>
              </a:rPr>
              <a:t> Libraries Guide for HDL Designs (UG768)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84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88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89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16685</TotalTime>
  <Words>6348</Words>
  <Application>Microsoft Office PowerPoint</Application>
  <PresentationFormat>Widescreen</PresentationFormat>
  <Paragraphs>711</Paragraphs>
  <Slides>106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Segoe UI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 o Function???</vt:lpstr>
      <vt:lpstr>PowerPoint Presentation</vt:lpstr>
      <vt:lpstr>FORK – JOIN</vt:lpstr>
      <vt:lpstr>FORK –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109</cp:revision>
  <dcterms:created xsi:type="dcterms:W3CDTF">2021-12-03T14:28:46Z</dcterms:created>
  <dcterms:modified xsi:type="dcterms:W3CDTF">2022-02-20T23:41:14Z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